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6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2" r:id="rId14"/>
    <p:sldId id="270" r:id="rId15"/>
  </p:sldIdLst>
  <p:sldSz cx="12192000" cy="6858000"/>
  <p:notesSz cx="10234613" cy="71040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D81B7769-0423-4304-BED2-546D864BBB2D}">
          <p14:sldIdLst>
            <p14:sldId id="256"/>
          </p14:sldIdLst>
        </p14:section>
        <p14:section name="Sezione senza titolo" id="{9FDD6D7C-1148-4BE4-AB62-DB40B0B06118}">
          <p14:sldIdLst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2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a Moriello" initials="LM" lastIdx="1" clrIdx="0">
    <p:extLst>
      <p:ext uri="{19B8F6BF-5375-455C-9EA6-DF929625EA0E}">
        <p15:presenceInfo xmlns:p15="http://schemas.microsoft.com/office/powerpoint/2012/main" userId="S::luca.moriello@unicampania.it::1136007e-5aca-4c02-930f-a6bcc6dfaf7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D18A3D-EE9F-41FE-9FB2-50F7306A59B9}" v="44" dt="2020-11-17T13:30:22.073"/>
    <p1510:client id="{7B350327-1A00-4E29-9A74-C9F8BD25B89C}" v="664" dt="2020-11-19T15:24:10.681"/>
    <p1510:client id="{97B04332-F511-4A99-A260-823ADFDBCC96}" v="10" dt="2020-11-19T15:48:05.407"/>
    <p1510:client id="{A6DFCF6C-1788-4672-9181-84C6D912E42E}" vWet="4" dt="2020-11-18T16:30:13.177"/>
    <p1510:client id="{EABE289A-73C6-4A84-A580-FE4CFA21C9EF}" v="31" dt="2020-11-18T16:33:18.3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17T02:32:39.955" idx="1">
    <p:pos x="10" y="10"/>
    <p:text>Cambiare l'immagine della slide non appena il template email sarà modificato
</p:text>
    <p:extLst>
      <p:ext uri="{C676402C-5697-4E1C-873F-D02D1690AC5C}">
        <p15:threadingInfo xmlns:p15="http://schemas.microsoft.com/office/powerpoint/2012/main" timeZoneBias="4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489208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6437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r>
              <a:rPr lang="it-IT"/>
              <a:t>Università degli Studi della Campania “Luigi Vanvitelli” - Centro Reti, Sistemi e Servizi Informatici - Ufficio Sistemi e Servizi Informatizzati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797246" y="0"/>
            <a:ext cx="4434999" cy="356437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588A467-9CD3-4CAE-81ED-741BFD0624EC}" type="datetimeFigureOut">
              <a:rPr lang="it-IT" smtClean="0"/>
              <a:t>25/03/2021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86088" y="887413"/>
            <a:ext cx="4264025" cy="2398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747628"/>
            <a:ext cx="4434999" cy="356436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r>
              <a:rPr lang="it-IT"/>
              <a:t>Guida alla procedura di voto online 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797246" y="6747628"/>
            <a:ext cx="4434999" cy="356436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34BC628-E2D9-4FCE-98FE-F824247421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5312862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u="sng" err="1"/>
              <a:t>LucaM</a:t>
            </a:r>
            <a:r>
              <a:rPr lang="it-IT" sz="1200" u="sng"/>
              <a:t>: ‘che deve essere dotato di una periferica di acquisizione video (webcam) sia di dispositivi audio di input e output…’ lo esplicitiamo o lo omettiamo?</a:t>
            </a:r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it-IT"/>
              <a:t>Università degli Studi della Campania “Luigi Vanvitelli” - Centro Reti, Sistemi e Servizi Informatici - Ufficio Sistemi e Servizi Informatizzati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Guida alla procedura di voto online </a:t>
            </a:r>
          </a:p>
        </p:txBody>
      </p:sp>
    </p:spTree>
    <p:extLst>
      <p:ext uri="{BB962C8B-B14F-4D97-AF65-F5344CB8AC3E}">
        <p14:creationId xmlns:p14="http://schemas.microsoft.com/office/powerpoint/2010/main" val="1898927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err="1"/>
              <a:t>LucaM</a:t>
            </a:r>
            <a:r>
              <a:rPr lang="it-IT"/>
              <a:t>: Ovviamente, quella di adottare la suddetta nomenclatura per i Team associati alle aree elettorali, è una personale e opinabilissima opinione personale.</a:t>
            </a:r>
          </a:p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it-IT"/>
              <a:t>Università degli Studi della Campania “Luigi Vanvitelli” - Centro Reti, Sistemi e Servizi Informatici - Ufficio Sistemi e Servizi Informatizzati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Guida alla procedura di voto online </a:t>
            </a:r>
          </a:p>
        </p:txBody>
      </p:sp>
    </p:spTree>
    <p:extLst>
      <p:ext uri="{BB962C8B-B14F-4D97-AF65-F5344CB8AC3E}">
        <p14:creationId xmlns:p14="http://schemas.microsoft.com/office/powerpoint/2010/main" val="533194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err="1"/>
              <a:t>LucaM</a:t>
            </a:r>
            <a:r>
              <a:rPr lang="it-IT"/>
              <a:t>: «…l’elettore verrà identificato dal personale addetto mediante l’esibizione a video di un documento di riconoscimento o per conoscenza diretta.» Personalmente ometterei ogni riferimento alla conoscenza diretta</a:t>
            </a:r>
          </a:p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it-IT"/>
              <a:t>Università degli Studi della Campania “Luigi Vanvitelli” - Centro Reti, Sistemi e Servizi Informatici - Ufficio Sistemi e Servizi Informatizzati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Guida alla procedura di voto online </a:t>
            </a:r>
          </a:p>
        </p:txBody>
      </p:sp>
    </p:spTree>
    <p:extLst>
      <p:ext uri="{BB962C8B-B14F-4D97-AF65-F5344CB8AC3E}">
        <p14:creationId xmlns:p14="http://schemas.microsoft.com/office/powerpoint/2010/main" val="2278112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Nella versione online sarà possibile rigenerare le credenziali al volo? </a:t>
            </a: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it-IT"/>
              <a:t>Università degli Studi della Campania “Luigi Vanvitelli” - Centro Reti, Sistemi e Servizi Informatici - Ufficio Sistemi e Servizi Informatizzati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Guida alla procedura di voto online </a:t>
            </a:r>
          </a:p>
        </p:txBody>
      </p:sp>
    </p:spTree>
    <p:extLst>
      <p:ext uri="{BB962C8B-B14F-4D97-AF65-F5344CB8AC3E}">
        <p14:creationId xmlns:p14="http://schemas.microsoft.com/office/powerpoint/2010/main" val="2668918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err="1"/>
              <a:t>LucaM</a:t>
            </a:r>
            <a:r>
              <a:rPr lang="it-IT"/>
              <a:t>;  Correggere l’indirizzo</a:t>
            </a: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it-IT"/>
              <a:t>Università degli Studi della Campania “Luigi Vanvitelli” - Centro Reti, Sistemi e Servizi Informatici - Ufficio Sistemi e Servizi Informatizzati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Guida alla procedura di voto online </a:t>
            </a:r>
          </a:p>
        </p:txBody>
      </p:sp>
    </p:spTree>
    <p:extLst>
      <p:ext uri="{BB962C8B-B14F-4D97-AF65-F5344CB8AC3E}">
        <p14:creationId xmlns:p14="http://schemas.microsoft.com/office/powerpoint/2010/main" val="1124590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0F74-3AD2-469C-AF82-5255F4178515}" type="datetime1">
              <a:rPr lang="it-IT" smtClean="0"/>
              <a:t>25/03/2021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Guida alla procedura di voto online 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7F040C6-0F62-42C7-96C3-50519B7D08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5383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8E20C-6BEB-465C-BE1A-DC3EE141AAC8}" type="datetime1">
              <a:rPr lang="it-IT" smtClean="0"/>
              <a:t>25/03/2021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Guida alla procedura di voto online 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F040C6-0F62-42C7-96C3-50519B7D08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200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3DD9-AF62-4304-A1DF-71237A89C632}" type="datetime1">
              <a:rPr lang="it-IT" smtClean="0"/>
              <a:t>25/03/2021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Guida alla procedura di voto online 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F040C6-0F62-42C7-96C3-50519B7D08F8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9060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9555-7FAB-4210-B329-8C851118C424}" type="datetime1">
              <a:rPr lang="it-IT" smtClean="0"/>
              <a:t>25/03/2021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Guida alla procedura di voto online 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F040C6-0F62-42C7-96C3-50519B7D08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9211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C6C9-1A92-4B93-B03F-DAFB0CF6279A}" type="datetime1">
              <a:rPr lang="it-IT" smtClean="0"/>
              <a:t>25/03/2021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Guida alla procedura di voto online 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F040C6-0F62-42C7-96C3-50519B7D08F8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9307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597A-2FE9-400A-B826-4F04F895FA0C}" type="datetime1">
              <a:rPr lang="it-IT" smtClean="0"/>
              <a:t>25/03/2021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Guida alla procedura di voto online 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F040C6-0F62-42C7-96C3-50519B7D08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3183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3C6F-A30C-4A0E-91A2-9F1465D37B37}" type="datetime1">
              <a:rPr lang="it-IT" smtClean="0"/>
              <a:t>25/03/2021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Guida alla procedura di voto online 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040C6-0F62-42C7-96C3-50519B7D08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8227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7EF7-A4B6-4077-BF88-5E46EDEB4DBB}" type="datetime1">
              <a:rPr lang="it-IT" smtClean="0"/>
              <a:t>25/03/2021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Guida alla procedura di voto online 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040C6-0F62-42C7-96C3-50519B7D08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4553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74800"/>
            <a:ext cx="8915400" cy="4136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C302-8019-4240-AED9-90342B43D66C}" type="datetime1">
              <a:rPr lang="it-IT" smtClean="0"/>
              <a:t>25/03/2021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Guida alla procedura di voto online 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040C6-0F62-42C7-96C3-50519B7D08F8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9E4F6DB-B3A9-4FA9-864A-66D64423FA86}"/>
              </a:ext>
            </a:extLst>
          </p:cNvPr>
          <p:cNvSpPr txBox="1"/>
          <p:nvPr userDrawn="1"/>
        </p:nvSpPr>
        <p:spPr>
          <a:xfrm>
            <a:off x="323335" y="189470"/>
            <a:ext cx="115453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i="1"/>
              <a:t>Università degli Studi della Campania “Luigi Vanvitelli” - Centro Reti, Sistemi e Servizi Informatici - Ufficio Sistemi e Servizi Informatizzati </a:t>
            </a:r>
          </a:p>
        </p:txBody>
      </p:sp>
    </p:spTree>
    <p:extLst>
      <p:ext uri="{BB962C8B-B14F-4D97-AF65-F5344CB8AC3E}">
        <p14:creationId xmlns:p14="http://schemas.microsoft.com/office/powerpoint/2010/main" val="364070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7CB2-4EFE-4925-87B9-3FC6C59637D9}" type="datetime1">
              <a:rPr lang="it-IT" smtClean="0"/>
              <a:t>25/03/2021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Guida alla procedura di voto online 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F040C6-0F62-42C7-96C3-50519B7D08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9388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BB8F-0A92-46AC-84D6-986947BB59E9}" type="datetime1">
              <a:rPr lang="it-IT" smtClean="0"/>
              <a:t>25/03/2021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Guida alla procedura di voto online </a:t>
            </a: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7F040C6-0F62-42C7-96C3-50519B7D08F8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56466E9-4C09-4945-B8C7-A01777642F05}"/>
              </a:ext>
            </a:extLst>
          </p:cNvPr>
          <p:cNvSpPr txBox="1"/>
          <p:nvPr userDrawn="1"/>
        </p:nvSpPr>
        <p:spPr>
          <a:xfrm>
            <a:off x="323335" y="189470"/>
            <a:ext cx="115453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i="1"/>
              <a:t>Università degli Studi della Campania “Luigi Vanvitelli” - Centro Reti, Sistemi e Servizi Informatici - Ufficio Sistemi e Servizi Informatizzati </a:t>
            </a:r>
          </a:p>
        </p:txBody>
      </p:sp>
    </p:spTree>
    <p:extLst>
      <p:ext uri="{BB962C8B-B14F-4D97-AF65-F5344CB8AC3E}">
        <p14:creationId xmlns:p14="http://schemas.microsoft.com/office/powerpoint/2010/main" val="2721523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C472-4AEE-4968-B5D4-8A1E01D4F32C}" type="datetime1">
              <a:rPr lang="it-IT" smtClean="0"/>
              <a:t>25/03/2021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Guida alla procedura di voto online </a:t>
            </a: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7F040C6-0F62-42C7-96C3-50519B7D08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118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3C2F-07FD-41F8-82A5-2740D94277BC}" type="datetime1">
              <a:rPr lang="it-IT" smtClean="0"/>
              <a:t>25/03/2021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Guida alla procedura di voto online </a:t>
            </a: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040C6-0F62-42C7-96C3-50519B7D08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0698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D122-CFBC-49A5-89C4-D760F7969FE8}" type="datetime1">
              <a:rPr lang="it-IT" smtClean="0"/>
              <a:t>25/03/2021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Guida alla procedura di voto online 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040C6-0F62-42C7-96C3-50519B7D08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4493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95A4-4A86-48EE-9AFE-54E1621F15DB}" type="datetime1">
              <a:rPr lang="it-IT" smtClean="0"/>
              <a:t>25/03/2021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Guida alla procedura di voto online 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040C6-0F62-42C7-96C3-50519B7D08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582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EB7F-1A02-4C49-AD58-B541E51516A1}" type="datetime1">
              <a:rPr lang="it-IT" smtClean="0"/>
              <a:t>25/03/2021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Guida alla procedura di voto online 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F040C6-0F62-42C7-96C3-50519B7D08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565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47970-8128-4CCF-BCE2-C789F261CF03}" type="datetime1">
              <a:rPr lang="it-IT" smtClean="0"/>
              <a:t>25/03/2021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Guida alla procedura di voto online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7F040C6-0F62-42C7-96C3-50519B7D08F8}" type="slidenum">
              <a:rPr lang="it-IT" smtClean="0"/>
              <a:t>‹N›</a:t>
            </a:fld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4D55C66-49E4-4A1B-A4FF-1D56E74878FB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527" y="-1023415"/>
            <a:ext cx="12593054" cy="890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1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campania.it/Microsoft_Teams/GuidaInstallazioneTeams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zeligo.unicampania.it/eligounicampania/login.aspx?id=Ox6wyf3Nt%252bg%253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9.png"/><Relationship Id="rId4" Type="http://schemas.openxmlformats.org/officeDocument/2006/relationships/hyperlink" Target="https://azeligo.unicampania.it/eligounicampania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2A0F914A-8109-4EFD-B4A0-F052C98C2B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it-IT" b="1" i="1"/>
              <a:t>Guida alla procedura di voto online</a:t>
            </a:r>
          </a:p>
        </p:txBody>
      </p:sp>
      <p:pic>
        <p:nvPicPr>
          <p:cNvPr id="11" name="Immagine 10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864914F0-A84B-4DB2-BD21-B40873D74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086" y="4777379"/>
            <a:ext cx="2273527" cy="71075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2584D6D0-C1E9-420E-B065-EE60070EB23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3600" y="787664"/>
            <a:ext cx="6831012" cy="136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84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EB0119-306C-4202-B081-DA81439BE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/>
              <a:t>Procedura di voto (2/3)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00AE51-621A-4FC6-92B2-D664E4BD2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1400"/>
              <a:t>Nella schermata successiva, il sistema mostra all’elettore un riepilogo delle preferenze espresse, che possono essere modificate in caso di errore o che vanno confermate attraverso l’apposito pulsante</a:t>
            </a:r>
          </a:p>
        </p:txBody>
      </p:sp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2285C7ED-3FE9-4F05-985D-5F42D19DA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640" y="2825320"/>
            <a:ext cx="8044543" cy="4039291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3177D603-C0F3-44B2-8A5B-7F6D14E4E46A}"/>
              </a:ext>
            </a:extLst>
          </p:cNvPr>
          <p:cNvSpPr/>
          <p:nvPr/>
        </p:nvSpPr>
        <p:spPr>
          <a:xfrm rot="10800000">
            <a:off x="10285277" y="6575638"/>
            <a:ext cx="562708" cy="1160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5338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A3E224-E118-4548-86F6-056748E39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/>
              <a:t>Procedura di voto (3/3)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FE225CD-21E2-4F75-9799-28AD28578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/>
              <a:t>In seguito, il sistema notifica all’utente l’esito dell’avvenuta votazione, offrendo anche la possibilità di inviare una ricevuta all’indirizzo email istituzionale dell’utente:</a:t>
            </a:r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pPr marL="0" indent="0">
              <a:buNone/>
            </a:pPr>
            <a:endParaRPr lang="it-IT"/>
          </a:p>
          <a:p>
            <a:r>
              <a:rPr lang="it-IT"/>
              <a:t>Infine, per uscire definitivamente dalla procedura, è necessario utilizzare il pulsante ‘ESCI’.</a:t>
            </a:r>
          </a:p>
        </p:txBody>
      </p:sp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1010DBD6-AAF3-4523-9D5B-3722C8D0B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534" y="2429019"/>
            <a:ext cx="7258756" cy="2374158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magine 10" descr="Immagine che contiene testo&#10;&#10;Descrizione generata automaticamente">
            <a:extLst>
              <a:ext uri="{FF2B5EF4-FFF2-40B4-BE49-F238E27FC236}">
                <a16:creationId xmlns:a16="http://schemas.microsoft.com/office/drawing/2014/main" id="{717B82D0-9233-4F8D-960B-04A72E404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534" y="5517445"/>
            <a:ext cx="7258756" cy="1031441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3054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D8336A61-9B3E-4279-A156-3C4D16C94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/>
              <a:t>Accedere a Microsoft Teams (1/2)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3C6D534-E0B0-4400-9E87-AEB0DBFE7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sz="1400"/>
              <a:t>Per accedere al servizio di voto online, è necessario avere installato e configurato sul proprio dispositivo, </a:t>
            </a:r>
            <a:r>
              <a:rPr lang="it-IT" sz="1400" u="sng"/>
              <a:t>che deve essere dotato sia di una periferica di acquisizione video (webcam) sia di dispositivi audio di input e output</a:t>
            </a:r>
            <a:r>
              <a:rPr lang="it-IT" sz="1400"/>
              <a:t>, l’applicativo Microsoft Teams (</a:t>
            </a:r>
            <a:r>
              <a:rPr lang="it-IT" sz="1400">
                <a:hlinkClick r:id="rId3"/>
              </a:rPr>
              <a:t>Guida per l’installazione di Microsoft Teams</a:t>
            </a:r>
            <a:r>
              <a:rPr lang="it-IT" sz="1400"/>
              <a:t>) e un browser per il collegamento alla posta elettronica e alla piattaforma di voto.</a:t>
            </a:r>
          </a:p>
          <a:p>
            <a:pPr algn="just"/>
            <a:endParaRPr lang="it-IT" sz="1400"/>
          </a:p>
          <a:p>
            <a:pPr algn="just"/>
            <a:r>
              <a:rPr lang="it-IT" sz="1400"/>
              <a:t>Per effettuare il login, sono necessarie le credenziali utilizzate per il </a:t>
            </a:r>
            <a:r>
              <a:rPr lang="it-IT" sz="1400" b="1" i="1"/>
              <a:t>Sistema di Autenticazione Centralizzata</a:t>
            </a:r>
            <a:r>
              <a:rPr lang="it-IT" sz="1400"/>
              <a:t>, ovvero: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it-IT"/>
              <a:t>Username: </a:t>
            </a:r>
            <a:r>
              <a:rPr lang="it-IT" b="1" i="1"/>
              <a:t>nome.cognome@unicampania.it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it-IT"/>
              <a:t>Password: </a:t>
            </a:r>
            <a:r>
              <a:rPr lang="it-IT" b="1" i="1"/>
              <a:t>la stessa utilizzata per accedere alla posta elettronica </a:t>
            </a:r>
          </a:p>
          <a:p>
            <a:endParaRPr lang="it-IT"/>
          </a:p>
          <a:p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1839B5D-3328-4F61-AA63-CED899956012}"/>
              </a:ext>
            </a:extLst>
          </p:cNvPr>
          <p:cNvSpPr txBox="1"/>
          <p:nvPr/>
        </p:nvSpPr>
        <p:spPr>
          <a:xfrm>
            <a:off x="323335" y="189470"/>
            <a:ext cx="115453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i="1"/>
              <a:t>Università degli Studi della Campania “Luigi Vanvitelli” - Centro Reti, Sistemi e Servizi Informatici - Ufficio Sistemi e Servizi Informatizzati </a:t>
            </a:r>
          </a:p>
        </p:txBody>
      </p:sp>
    </p:spTree>
    <p:extLst>
      <p:ext uri="{BB962C8B-B14F-4D97-AF65-F5344CB8AC3E}">
        <p14:creationId xmlns:p14="http://schemas.microsoft.com/office/powerpoint/2010/main" val="2235323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7EA250-B796-4B41-ADF9-74FD24FA0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/>
              <a:t>Accedere a Microsoft Teams (2/2)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3D8AEE-86AF-47BD-9EE4-DF20DE343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it-IT" sz="1400"/>
              <a:t>Una volta terminata la fase di login, per accedere </a:t>
            </a:r>
            <a:r>
              <a:rPr lang="it-IT"/>
              <a:t>al </a:t>
            </a:r>
            <a:r>
              <a:rPr lang="it-IT" sz="1400"/>
              <a:t>Team </a:t>
            </a:r>
            <a:r>
              <a:rPr lang="it-IT"/>
              <a:t>corrispondente ad una specifica elezione è </a:t>
            </a:r>
            <a:r>
              <a:rPr lang="it-IT" sz="1400"/>
              <a:t>sufficiente utilizzare il comando ‘</a:t>
            </a:r>
            <a:r>
              <a:rPr lang="it-IT" sz="1400" b="1" i="1"/>
              <a:t>Teams</a:t>
            </a:r>
            <a:r>
              <a:rPr lang="it-IT" sz="1400"/>
              <a:t>’ dal menù laterale di sinistra ed identificare quello denominato </a:t>
            </a:r>
            <a:r>
              <a:rPr lang="it-IT"/>
              <a:t>secondo una </a:t>
            </a:r>
            <a:r>
              <a:rPr lang="it-IT" sz="1400"/>
              <a:t>nomenclatura</a:t>
            </a:r>
            <a:r>
              <a:rPr lang="it-IT"/>
              <a:t> del tipo</a:t>
            </a:r>
            <a:r>
              <a:rPr lang="it-IT" sz="1400"/>
              <a:t>:</a:t>
            </a:r>
            <a:r>
              <a:rPr lang="it-IT"/>
              <a:t> </a:t>
            </a:r>
            <a:endParaRPr lang="it-IT" sz="1400"/>
          </a:p>
          <a:p>
            <a:pPr marL="0" indent="0" algn="ctr">
              <a:buNone/>
            </a:pPr>
            <a:r>
              <a:rPr lang="it-IT" sz="1400"/>
              <a:t>	</a:t>
            </a:r>
            <a:r>
              <a:rPr lang="it-IT" sz="1400" b="1" i="1"/>
              <a:t>«[V:EL] </a:t>
            </a:r>
            <a:r>
              <a:rPr lang="it-IT" b="1" i="1"/>
              <a:t>Seggio Elettorale Virtuale del Dipartimento XXXXX </a:t>
            </a:r>
            <a:r>
              <a:rPr lang="it-IT" sz="1400" b="1" i="1"/>
              <a:t>»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29DF1CC-26F9-4280-A7B1-73BB65F45424}"/>
              </a:ext>
            </a:extLst>
          </p:cNvPr>
          <p:cNvSpPr txBox="1"/>
          <p:nvPr/>
        </p:nvSpPr>
        <p:spPr>
          <a:xfrm>
            <a:off x="323335" y="189470"/>
            <a:ext cx="115453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i="1"/>
              <a:t>Università degli Studi della Campania “Luigi Vanvitelli” - Centro Reti, Sistemi e Servizi Informatici - Ufficio Sistemi e Servizi Informatizzati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A55D75A-32FA-42A9-8E46-737BA1171C4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397" y="3062659"/>
            <a:ext cx="7146000" cy="3438000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6533DB5D-7C6C-4CCE-B162-BDD311305A17}"/>
              </a:ext>
            </a:extLst>
          </p:cNvPr>
          <p:cNvSpPr/>
          <p:nvPr/>
        </p:nvSpPr>
        <p:spPr>
          <a:xfrm>
            <a:off x="3698243" y="5602515"/>
            <a:ext cx="1477108" cy="72571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D7B25338-701E-4022-B66F-04283317974F}"/>
              </a:ext>
            </a:extLst>
          </p:cNvPr>
          <p:cNvSpPr/>
          <p:nvPr/>
        </p:nvSpPr>
        <p:spPr>
          <a:xfrm>
            <a:off x="2699830" y="3429000"/>
            <a:ext cx="562708" cy="1160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3809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095301-D4F6-4B58-8E22-C0C187B0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/>
              <a:t>Procedura di identificazione (1/3)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5A61B7-CED9-42F6-A206-099F66578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it-IT"/>
              <a:t>Una</a:t>
            </a:r>
            <a:r>
              <a:rPr lang="it-IT" sz="1400"/>
              <a:t> volta entrati nel Team, per chiedere di essere identificati dal personale preposto, è sufficiente </a:t>
            </a:r>
            <a:r>
              <a:rPr lang="it-IT"/>
              <a:t>esprimere l'intenzione di votare inviando</a:t>
            </a:r>
            <a:r>
              <a:rPr lang="it-IT" sz="1400"/>
              <a:t> un breve messaggio</a:t>
            </a:r>
            <a:r>
              <a:rPr lang="it-IT"/>
              <a:t> nella chat del canale </a:t>
            </a:r>
            <a:r>
              <a:rPr lang="it-IT" b="1" i="1"/>
              <a:t>Generale</a:t>
            </a:r>
            <a:r>
              <a:rPr lang="it-IT"/>
              <a:t> (del tipo: "Buongiorno, vorrei votare") e</a:t>
            </a:r>
            <a:r>
              <a:rPr lang="it-IT" sz="1400"/>
              <a:t> attendere </a:t>
            </a:r>
            <a:r>
              <a:rPr lang="it-IT"/>
              <a:t>che il primo accreditatore libero prenda in carico la richiesta</a:t>
            </a:r>
            <a:r>
              <a:rPr lang="it-IT" sz="1400"/>
              <a:t>. In questo modo, </a:t>
            </a:r>
            <a:r>
              <a:rPr lang="it-IT"/>
              <a:t>sarà</a:t>
            </a:r>
            <a:r>
              <a:rPr lang="it-IT" sz="1400"/>
              <a:t> possibile costituire una coda ordinata ‘virtuale’.</a:t>
            </a:r>
          </a:p>
          <a:p>
            <a:pPr marL="0" indent="0">
              <a:buNone/>
            </a:pPr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3EBBCDB-504D-4F23-AD95-CFE9431170B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912" y="3055690"/>
            <a:ext cx="7146000" cy="3438000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CD969737-A1F4-46E1-A610-E77009753D10}"/>
              </a:ext>
            </a:extLst>
          </p:cNvPr>
          <p:cNvSpPr/>
          <p:nvPr/>
        </p:nvSpPr>
        <p:spPr>
          <a:xfrm>
            <a:off x="4624177" y="5475560"/>
            <a:ext cx="562708" cy="1160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FE4C6928-CE0D-43C9-989A-30070CC3549E}"/>
              </a:ext>
            </a:extLst>
          </p:cNvPr>
          <p:cNvSpPr/>
          <p:nvPr/>
        </p:nvSpPr>
        <p:spPr>
          <a:xfrm rot="10800000">
            <a:off x="10218200" y="5859831"/>
            <a:ext cx="562708" cy="1160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1892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3EBA5A-0B67-4ECC-905B-52D4591A9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/>
              <a:t>Procedura di identificazione (2/3)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EA88F7-C81C-4433-A1B7-D96EFE27C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74800"/>
            <a:ext cx="8915400" cy="866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it-IT" sz="1400"/>
              <a:t>L’accreditatore provvede, quindi, </a:t>
            </a:r>
            <a:r>
              <a:rPr lang="it-IT"/>
              <a:t>ad effettuare una videochiamata all'elettore al fine di effettuarne l'identificazione per conoscenza diretta o mediante</a:t>
            </a:r>
            <a:r>
              <a:rPr lang="it-IT" sz="1400"/>
              <a:t> </a:t>
            </a:r>
            <a:r>
              <a:rPr lang="it-IT"/>
              <a:t>esibizione</a:t>
            </a:r>
            <a:r>
              <a:rPr lang="it-IT" sz="1400"/>
              <a:t> a video di un documento di riconoscimento.</a:t>
            </a:r>
          </a:p>
          <a:p>
            <a:pPr marL="0" indent="0">
              <a:buNone/>
            </a:pPr>
            <a:endParaRPr lang="it-IT"/>
          </a:p>
        </p:txBody>
      </p:sp>
      <p:pic>
        <p:nvPicPr>
          <p:cNvPr id="4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956FA6CE-288F-4A44-9256-153E12AE6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983" y="3148807"/>
            <a:ext cx="4315580" cy="3077797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9144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6A2CF4-CAEF-4E3E-A2AA-2097D5DFC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/>
              <a:t>Procedura di identificazione (3/3)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4BE0FA-21E4-4CE5-A34B-17C15570C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it-IT" sz="1400"/>
              <a:t>Per il corretto svolgimento di tale procedura è necessario che l’elettore abbia attivato e abilitato sia la webcam sia il microfono prima di </a:t>
            </a:r>
            <a:r>
              <a:rPr lang="it-IT"/>
              <a:t>rispondere alla chiamata dell'accreditatore</a:t>
            </a:r>
            <a:endParaRPr lang="it-IT" sz="1400"/>
          </a:p>
        </p:txBody>
      </p:sp>
      <p:pic>
        <p:nvPicPr>
          <p:cNvPr id="5" name="Immagine 4" descr="Immagine che contiene monitor, screenshot, schermo, sedendo&#10;&#10;Descrizione generata automaticamente">
            <a:extLst>
              <a:ext uri="{FF2B5EF4-FFF2-40B4-BE49-F238E27FC236}">
                <a16:creationId xmlns:a16="http://schemas.microsoft.com/office/drawing/2014/main" id="{1581758A-C1B0-477E-BE2D-027F434DA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408" y="2942800"/>
            <a:ext cx="5433008" cy="3395630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83A799E8-B611-4550-8ADA-6A91FDA56D12}"/>
              </a:ext>
            </a:extLst>
          </p:cNvPr>
          <p:cNvSpPr/>
          <p:nvPr/>
        </p:nvSpPr>
        <p:spPr>
          <a:xfrm>
            <a:off x="5135281" y="5262708"/>
            <a:ext cx="562708" cy="1160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4D3C3C4E-68DD-4164-9690-8B4888B606DD}"/>
              </a:ext>
            </a:extLst>
          </p:cNvPr>
          <p:cNvSpPr/>
          <p:nvPr/>
        </p:nvSpPr>
        <p:spPr>
          <a:xfrm rot="5400000">
            <a:off x="6273024" y="4835771"/>
            <a:ext cx="562708" cy="1160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8317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1F9366-4F24-4BA9-950F-386DC0F65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1069" y="624110"/>
            <a:ext cx="8911687" cy="1280890"/>
          </a:xfrm>
        </p:spPr>
        <p:txBody>
          <a:bodyPr/>
          <a:lstStyle/>
          <a:p>
            <a:r>
              <a:rPr lang="it-IT" b="1" i="1"/>
              <a:t>Accesso al sistema </a:t>
            </a:r>
            <a:r>
              <a:rPr lang="it-IT" b="1" i="1" err="1"/>
              <a:t>Eligo</a:t>
            </a:r>
            <a:r>
              <a:rPr lang="it-IT" b="1" i="1"/>
              <a:t> </a:t>
            </a:r>
            <a:r>
              <a:rPr lang="it-IT" b="1" i="1" err="1"/>
              <a:t>evoting</a:t>
            </a:r>
            <a:r>
              <a:rPr lang="it-IT" b="1" i="1"/>
              <a:t> (1/2)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B62A13-8C7F-48D5-8D73-342CE487A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74800"/>
            <a:ext cx="8915400" cy="4136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it-IT" sz="1200"/>
              <a:t>Terminata la procedura di identificazione, l’accreditatore abilita l’accesso alla piattaforma </a:t>
            </a:r>
            <a:r>
              <a:rPr lang="it-IT" sz="12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Eligo</a:t>
            </a:r>
            <a:r>
              <a:rPr lang="it-IT" sz="1200"/>
              <a:t> per l’elettore; questi deve, pertanto, autenticarsi con le credenziali ricevute, generalmente il giorno precedente all'elezione e  a mezzo posta elettronica istituzionale, che </a:t>
            </a:r>
            <a:r>
              <a:rPr lang="it-IT" sz="1200" u="sng"/>
              <a:t>non corrispondono</a:t>
            </a:r>
            <a:r>
              <a:rPr lang="it-IT" sz="1200"/>
              <a:t> a quelle del </a:t>
            </a:r>
            <a:r>
              <a:rPr lang="it-IT" sz="1200" b="1" i="1"/>
              <a:t>Sistema di Autenticazione Centralizzata</a:t>
            </a:r>
            <a:r>
              <a:rPr lang="it-IT" sz="1200"/>
              <a:t>. In </a:t>
            </a:r>
            <a:r>
              <a:rPr lang="it-IT" sz="1200">
                <a:effectLst/>
                <a:ea typeface="Calibri" panose="020F0502020204030204" pitchFamily="34" charset="0"/>
                <a:cs typeface="Times New Roman"/>
              </a:rPr>
              <a:t>caso di smarrimento delle proprie credenziali, è possibile chiedere all’accreditatore la rigenerazione e l’invio a mezzo mail o a mezzo chat</a:t>
            </a:r>
            <a:r>
              <a:rPr lang="it-IT" sz="1200">
                <a:ea typeface="Calibri" panose="020F0502020204030204" pitchFamily="34" charset="0"/>
                <a:cs typeface="Times New Roman"/>
              </a:rPr>
              <a:t>.</a:t>
            </a:r>
            <a:endParaRPr lang="it-IT" sz="1200">
              <a:effectLst/>
              <a:ea typeface="Calibri" panose="020F0502020204030204" pitchFamily="34" charset="0"/>
              <a:cs typeface="Times New Roman"/>
            </a:endParaRPr>
          </a:p>
          <a:p>
            <a:pPr algn="just"/>
            <a:r>
              <a:rPr lang="it-IT" sz="1200">
                <a:effectLst/>
                <a:ea typeface="Calibri" panose="020F0502020204030204" pitchFamily="34" charset="0"/>
                <a:cs typeface="Times New Roman"/>
              </a:rPr>
              <a:t>Tale mess</a:t>
            </a:r>
            <a:r>
              <a:rPr lang="it-IT" sz="1200"/>
              <a:t>aggio viene inviato dall’indirizzo </a:t>
            </a:r>
            <a:r>
              <a:rPr lang="it-IT" b="1" i="1"/>
              <a:t>evoting</a:t>
            </a:r>
            <a:r>
              <a:rPr lang="it-IT" sz="1400" b="1" i="1"/>
              <a:t>@unicampania.it</a:t>
            </a:r>
            <a:r>
              <a:rPr lang="it-IT"/>
              <a:t>.</a:t>
            </a:r>
            <a:endParaRPr lang="it-IT" b="1" i="1"/>
          </a:p>
        </p:txBody>
      </p:sp>
      <p:pic>
        <p:nvPicPr>
          <p:cNvPr id="7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AA8AF44E-AD19-473C-A0EF-6499C33F8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725" y="3157661"/>
            <a:ext cx="5534139" cy="3508049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9626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F1E60A-11CE-4316-A5B2-9CAC2FF0E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1069" y="624110"/>
            <a:ext cx="8911687" cy="1280890"/>
          </a:xfrm>
        </p:spPr>
        <p:txBody>
          <a:bodyPr/>
          <a:lstStyle/>
          <a:p>
            <a:r>
              <a:rPr lang="it-IT" b="1" i="1"/>
              <a:t>Accesso al sistema </a:t>
            </a:r>
            <a:r>
              <a:rPr lang="it-IT" b="1" i="1" err="1"/>
              <a:t>Eligo</a:t>
            </a:r>
            <a:r>
              <a:rPr lang="it-IT" b="1" i="1"/>
              <a:t> </a:t>
            </a:r>
            <a:r>
              <a:rPr lang="it-IT" b="1" i="1" err="1"/>
              <a:t>evoting</a:t>
            </a:r>
            <a:r>
              <a:rPr lang="it-IT" b="1" i="1"/>
              <a:t> (2/2)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44771B-4129-4935-AFF3-41675535F5A3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2589212" y="1774800"/>
            <a:ext cx="8915400" cy="4136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it-IT" sz="1400"/>
              <a:t>L’indirizzo a cui collegarsi è</a:t>
            </a:r>
            <a:r>
              <a:rPr lang="it-IT"/>
              <a:t> </a:t>
            </a:r>
            <a:r>
              <a:rPr lang="it-IT" b="1"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https://azeligo.unicampania.it/</a:t>
            </a:r>
            <a:r>
              <a:rPr lang="it-IT"/>
              <a:t> </a:t>
            </a:r>
            <a:r>
              <a:rPr lang="it-IT" sz="1400"/>
              <a:t>ed è </a:t>
            </a:r>
            <a:r>
              <a:rPr lang="it-IT"/>
              <a:t>raggiungibile tramite il comando </a:t>
            </a:r>
            <a:r>
              <a:rPr lang="it-IT" b="1"/>
              <a:t>"Accedi"</a:t>
            </a:r>
            <a:r>
              <a:rPr lang="it-IT"/>
              <a:t> presente nel</a:t>
            </a:r>
            <a:r>
              <a:rPr lang="it-IT" sz="1400"/>
              <a:t> corpo dell’email contenente le credenziali</a:t>
            </a:r>
          </a:p>
          <a:p>
            <a:pPr algn="just"/>
            <a:r>
              <a:rPr lang="it-IT" sz="1400"/>
              <a:t>La schermata di login si presenta nella consueta veste, con i campi username e password presenti nella parte sinistra dello schermo</a:t>
            </a:r>
          </a:p>
          <a:p>
            <a:pPr algn="just"/>
            <a:r>
              <a:rPr lang="it-IT" sz="1400"/>
              <a:t>Qualora un utente provi ad accedere al sistema senza aver preventivamente completato la procedura di identificazione, viene visualizzato un messaggio di errore.</a:t>
            </a:r>
          </a:p>
        </p:txBody>
      </p:sp>
      <p:pic>
        <p:nvPicPr>
          <p:cNvPr id="13" name="Immagine 12" descr="Immagine che contiene testo&#10;&#10;Descrizione generata automaticamente">
            <a:extLst>
              <a:ext uri="{FF2B5EF4-FFF2-40B4-BE49-F238E27FC236}">
                <a16:creationId xmlns:a16="http://schemas.microsoft.com/office/drawing/2014/main" id="{A8640C6B-C7BE-47D0-A998-9415ECCFD4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3843380"/>
            <a:ext cx="8633128" cy="3120795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3815E2E7-4B57-4077-8DED-226E5291229B}"/>
              </a:ext>
            </a:extLst>
          </p:cNvPr>
          <p:cNvSpPr/>
          <p:nvPr/>
        </p:nvSpPr>
        <p:spPr>
          <a:xfrm>
            <a:off x="2848477" y="4043428"/>
            <a:ext cx="2980191" cy="44954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4736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D12B21-01FE-4862-B2C8-E6CEFD6D4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/>
              <a:t>Procedura di voto (1/3)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AC54F1D-70D8-45FD-9FF4-74AEE8500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74800"/>
            <a:ext cx="8915400" cy="4136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it-IT" sz="1400"/>
              <a:t>Terminata la fase di autenticazione, viene visualizzata una schermata </a:t>
            </a:r>
            <a:r>
              <a:rPr lang="it-IT"/>
              <a:t>al cui interno</a:t>
            </a:r>
            <a:r>
              <a:rPr lang="it-IT" sz="1400"/>
              <a:t> è presente la lista di tutti gli eleggibili, dotata di un’opportuna funzione di ricerca nel caso in cui il numero dei candidati sia considerevole</a:t>
            </a:r>
          </a:p>
          <a:p>
            <a:pPr algn="just"/>
            <a:r>
              <a:rPr lang="it-IT" sz="1400"/>
              <a:t>Per esprimere la propria preferenza, è necessario spuntare la casella corrispondente al candidato scelto e confermare la selezione con l’apposito pulsante. Nel caso in cui si provi ad esprimere un numero di preferenze superiore a quelle consentite, il sistema provvede a notificare l’errore.</a:t>
            </a:r>
          </a:p>
          <a:p>
            <a:endParaRPr lang="it-IT"/>
          </a:p>
          <a:p>
            <a:endParaRPr lang="it-IT"/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E38C246D-2046-4336-9482-8259A9692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3655778"/>
            <a:ext cx="8302398" cy="3406112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DD4F23EE-DB53-4BE4-995C-C011F8B6F736}"/>
              </a:ext>
            </a:extLst>
          </p:cNvPr>
          <p:cNvSpPr/>
          <p:nvPr/>
        </p:nvSpPr>
        <p:spPr>
          <a:xfrm>
            <a:off x="8320505" y="6839528"/>
            <a:ext cx="562708" cy="1160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173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ilo">
    <a:dk1>
      <a:sysClr val="windowText" lastClr="000000"/>
    </a:dk1>
    <a:lt1>
      <a:sysClr val="window" lastClr="FFFFFF"/>
    </a:lt1>
    <a:dk2>
      <a:srgbClr val="2E5369"/>
    </a:dk2>
    <a:lt2>
      <a:srgbClr val="CFE2E7"/>
    </a:lt2>
    <a:accent1>
      <a:srgbClr val="353535"/>
    </a:accent1>
    <a:accent2>
      <a:srgbClr val="31B4E6"/>
    </a:accent2>
    <a:accent3>
      <a:srgbClr val="265991"/>
    </a:accent3>
    <a:accent4>
      <a:srgbClr val="7E40CC"/>
    </a:accent4>
    <a:accent5>
      <a:srgbClr val="B927E9"/>
    </a:accent5>
    <a:accent6>
      <a:srgbClr val="E833BF"/>
    </a:accent6>
    <a:hlink>
      <a:srgbClr val="2DA0F1"/>
    </a:hlink>
    <a:folHlink>
      <a:srgbClr val="7ED1E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210A168FF0C064BB605870DAD38D655" ma:contentTypeVersion="10" ma:contentTypeDescription="Creare un nuovo documento." ma:contentTypeScope="" ma:versionID="5aca4491fb3cb0feff397316fa722427">
  <xsd:schema xmlns:xsd="http://www.w3.org/2001/XMLSchema" xmlns:xs="http://www.w3.org/2001/XMLSchema" xmlns:p="http://schemas.microsoft.com/office/2006/metadata/properties" xmlns:ns2="312359ea-f3a7-4554-9616-dfdb24b3e4de" targetNamespace="http://schemas.microsoft.com/office/2006/metadata/properties" ma:root="true" ma:fieldsID="b8d0e47d82e2cd8b7e76e7a411d6ed9c" ns2:_="">
    <xsd:import namespace="312359ea-f3a7-4554-9616-dfdb24b3e4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2359ea-f3a7-4554-9616-dfdb24b3e4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852DE3-C6C9-4E76-9402-A97F9D7A3B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AA6EFE-BAE8-4A5D-B479-7E0BA7509DF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EE48CBD-2E5A-46E2-993B-36AC2566F3D5}">
  <ds:schemaRefs>
    <ds:schemaRef ds:uri="312359ea-f3a7-4554-9616-dfdb24b3e4d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958</Words>
  <Application>Microsoft Office PowerPoint</Application>
  <PresentationFormat>Widescreen</PresentationFormat>
  <Paragraphs>56</Paragraphs>
  <Slides>11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Wingdings</vt:lpstr>
      <vt:lpstr>Wingdings 3</vt:lpstr>
      <vt:lpstr>Filo</vt:lpstr>
      <vt:lpstr>Guida alla procedura di voto online</vt:lpstr>
      <vt:lpstr>Accedere a Microsoft Teams (1/2)</vt:lpstr>
      <vt:lpstr>Accedere a Microsoft Teams (2/2)</vt:lpstr>
      <vt:lpstr>Procedura di identificazione (1/3)</vt:lpstr>
      <vt:lpstr>Procedura di identificazione (2/3)</vt:lpstr>
      <vt:lpstr>Procedura di identificazione (3/3)</vt:lpstr>
      <vt:lpstr>Accesso al sistema Eligo evoting (1/2)</vt:lpstr>
      <vt:lpstr>Accesso al sistema Eligo evoting (2/2)</vt:lpstr>
      <vt:lpstr>Procedura di voto (1/3)</vt:lpstr>
      <vt:lpstr>Procedura di voto (2/3)</vt:lpstr>
      <vt:lpstr>Procedura di voto (3/3)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Luca Moriello</dc:creator>
  <cp:lastModifiedBy>Stefania Mazzeo</cp:lastModifiedBy>
  <cp:revision>1</cp:revision>
  <dcterms:created xsi:type="dcterms:W3CDTF">2018-10-23T09:18:22Z</dcterms:created>
  <dcterms:modified xsi:type="dcterms:W3CDTF">2021-03-25T11:11:27Z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0x0101009210A168FF0C064BB605870DAD38D655</vt:lpwstr>
  </property>
</Properties>
</file>